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lus Jakarta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1B916B1-D175-4A29-812E-C6872111144B}">
  <a:tblStyle styleId="{81B916B1-D175-4A29-812E-C687211114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lusJakartaSans-bold.fntdata"/><Relationship Id="rId12" Type="http://schemas.openxmlformats.org/officeDocument/2006/relationships/font" Target="fonts/PlusJakarta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lusJakartaSans-boldItalic.fntdata"/><Relationship Id="rId14" Type="http://schemas.openxmlformats.org/officeDocument/2006/relationships/font" Target="fonts/PlusJakarta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3.png>
</file>

<file path=ppt/media/image15.png>
</file>

<file path=ppt/media/image16.png>
</file>

<file path=ppt/media/image2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2cfa7ad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2cfa7ad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62cfa7ad2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62cfa7ad2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(Rafa Avila)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>
                <a:solidFill>
                  <a:schemeClr val="dk1"/>
                </a:solidFill>
              </a:rPr>
              <a:t>Não faria sentido:</a:t>
            </a:r>
            <a:r>
              <a:rPr lang="pt-BR">
                <a:solidFill>
                  <a:schemeClr val="dk1"/>
                </a:solidFill>
              </a:rPr>
              <a:t> </a:t>
            </a:r>
            <a:r>
              <a:rPr lang="pt-BR"/>
              <a:t>Sessões e Taxa de Conversão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Faria Sentido:</a:t>
            </a:r>
            <a:r>
              <a:rPr lang="pt-BR"/>
              <a:t> Número de Impressões e Alcance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(Rodrigo Padrão)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Com site:</a:t>
            </a:r>
            <a:r>
              <a:rPr lang="pt-BR"/>
              <a:t> Leads da semana, </a:t>
            </a:r>
            <a:r>
              <a:rPr lang="pt-BR">
                <a:solidFill>
                  <a:schemeClr val="dk1"/>
                </a:solidFill>
              </a:rPr>
              <a:t>Investimento semanal, </a:t>
            </a:r>
            <a:r>
              <a:rPr lang="pt-BR"/>
              <a:t>CPL, Sessões, CPS, Taxa de Conversão (Leads/Nº Sessões)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</a:t>
            </a:r>
            <a:r>
              <a:rPr b="1" lang="pt-BR"/>
              <a:t>Sem site:</a:t>
            </a:r>
            <a:r>
              <a:rPr lang="pt-BR"/>
              <a:t> </a:t>
            </a:r>
            <a:r>
              <a:rPr lang="pt-BR">
                <a:solidFill>
                  <a:schemeClr val="dk1"/>
                </a:solidFill>
              </a:rPr>
              <a:t>Leads da semana, CPL, Investimento semanal, Impressões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</a:rPr>
              <a:t>Olhando para frente: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&gt; Ganho de seguidores, engajamento, outras métricas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3"/>
                </a:solidFill>
              </a:rPr>
              <a:t>Puxar Leads do GA4 </a:t>
            </a:r>
            <a:endParaRPr b="1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2cfa7ad2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2cfa7ad2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Sem site, adicionar: Alcance, Impressões, Cliques, Número de leads, CPL, manter visualização de criativos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2cfa7ad29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62cfa7ad29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Quando o cliente não tiver site, não gerar esta página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62cfa7ad29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62cfa7ad29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🚧Em ajuste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Só se tiver site.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Usuários, novos usuários e sessões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 Trazer dados mais “entendíveis” para o cliente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AJUSTAR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2164350" y="1444050"/>
            <a:ext cx="4815300" cy="2255400"/>
          </a:xfrm>
          <a:prstGeom prst="roundRect">
            <a:avLst>
              <a:gd fmla="val 16667" name="adj"/>
            </a:avLst>
          </a:prstGeom>
          <a:solidFill>
            <a:srgbClr val="05030A">
              <a:alpha val="39760"/>
            </a:srgbClr>
          </a:solidFill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795700" y="1697416"/>
            <a:ext cx="35526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Report </a:t>
            </a:r>
            <a:r>
              <a:rPr b="1" lang="pt-BR" sz="3200">
                <a:solidFill>
                  <a:schemeClr val="lt1"/>
                </a:solidFill>
              </a:rPr>
              <a:t>{{freq}}</a:t>
            </a:r>
            <a:endParaRPr b="1" sz="3200">
              <a:solidFill>
                <a:schemeClr val="lt1"/>
              </a:solidFill>
            </a:endParaRPr>
          </a:p>
        </p:txBody>
      </p:sp>
      <p:pic>
        <p:nvPicPr>
          <p:cNvPr id="56" name="Google Shape;56;p13" title="Logo-Turbo-branc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0827" y="4177049"/>
            <a:ext cx="2354427" cy="8541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4052067" y="3356941"/>
            <a:ext cx="27732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Período: </a:t>
            </a:r>
            <a:r>
              <a:rPr lang="pt-BR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257650" y="2166402"/>
            <a:ext cx="46287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{{cliente}}</a:t>
            </a:r>
            <a:endParaRPr b="1" sz="3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260588" y="1261575"/>
            <a:ext cx="6622800" cy="35952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Dados Gerais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66" name="Google Shape;66;p14"/>
          <p:cNvCxnSpPr/>
          <p:nvPr/>
        </p:nvCxnSpPr>
        <p:spPr>
          <a:xfrm flipH="1">
            <a:off x="5297345" y="1651574"/>
            <a:ext cx="3600" cy="28800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4"/>
          <p:cNvSpPr txBox="1"/>
          <p:nvPr/>
        </p:nvSpPr>
        <p:spPr>
          <a:xfrm>
            <a:off x="1873539" y="1462547"/>
            <a:ext cx="2716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Resultado {{freq}}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520290" y="1462538"/>
            <a:ext cx="2141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Visão Mensal</a:t>
            </a:r>
            <a:endParaRPr b="1" sz="16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69" name="Google Shape;69;p14" title="barra_faturamento"/>
          <p:cNvSpPr/>
          <p:nvPr/>
        </p:nvSpPr>
        <p:spPr>
          <a:xfrm>
            <a:off x="5690990" y="2796968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27F5B0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 title="barra_investimento"/>
          <p:cNvSpPr/>
          <p:nvPr/>
        </p:nvSpPr>
        <p:spPr>
          <a:xfrm>
            <a:off x="5690990" y="4180087"/>
            <a:ext cx="1800000" cy="203100"/>
          </a:xfrm>
          <a:prstGeom prst="roundRect">
            <a:avLst>
              <a:gd fmla="val 43614" name="adj"/>
            </a:avLst>
          </a:prstGeom>
          <a:solidFill>
            <a:srgbClr val="4AA6F7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997600" y="8861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Apresenta visão consolidada de todos os resultados do negócio (soma de todas as fontes)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5469140" y="1968266"/>
            <a:ext cx="2243700" cy="1255011"/>
            <a:chOff x="5968025" y="1942675"/>
            <a:chExt cx="2243700" cy="1255011"/>
          </a:xfrm>
        </p:grpSpPr>
        <p:sp>
          <p:nvSpPr>
            <p:cNvPr id="73" name="Google Shape;73;p14"/>
            <p:cNvSpPr txBox="1"/>
            <p:nvPr/>
          </p:nvSpPr>
          <p:spPr>
            <a:xfrm>
              <a:off x="6019175" y="1942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Leads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5968025" y="2230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{{lead_mes}}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5" name="Google Shape;75;p14"/>
            <p:cNvSpPr txBox="1"/>
            <p:nvPr/>
          </p:nvSpPr>
          <p:spPr>
            <a:xfrm>
              <a:off x="6154475" y="2548174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{{meta_lead}}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6" name="Google Shape;76;p14"/>
            <p:cNvSpPr txBox="1"/>
            <p:nvPr/>
          </p:nvSpPr>
          <p:spPr>
            <a:xfrm>
              <a:off x="6153275" y="2994586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{{per_meta_lead}}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da meta foi atingida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77" name="Google Shape;77;p14" title="barra_faturamento"/>
            <p:cNvSpPr/>
            <p:nvPr/>
          </p:nvSpPr>
          <p:spPr>
            <a:xfrm>
              <a:off x="6189875" y="277062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5469140" y="3356187"/>
            <a:ext cx="2243700" cy="1250200"/>
            <a:chOff x="5968025" y="3360675"/>
            <a:chExt cx="2243700" cy="1250200"/>
          </a:xfrm>
        </p:grpSpPr>
        <p:sp>
          <p:nvSpPr>
            <p:cNvPr id="79" name="Google Shape;79;p14"/>
            <p:cNvSpPr txBox="1"/>
            <p:nvPr/>
          </p:nvSpPr>
          <p:spPr>
            <a:xfrm>
              <a:off x="6019175" y="3360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Investimento do Mês</a:t>
              </a:r>
              <a:endParaRPr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5968025" y="3648036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{{inv_mes}}</a:t>
              </a:r>
              <a:endParaRPr b="1" sz="16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1" name="Google Shape;81;p14"/>
            <p:cNvSpPr txBox="1"/>
            <p:nvPr/>
          </p:nvSpPr>
          <p:spPr>
            <a:xfrm>
              <a:off x="6154475" y="3961363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{{meta_inv}}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é a meta do mês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2" name="Google Shape;82;p14"/>
            <p:cNvSpPr txBox="1"/>
            <p:nvPr/>
          </p:nvSpPr>
          <p:spPr>
            <a:xfrm>
              <a:off x="6153275" y="440777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{{per_meta_inv}}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da meta foi atingida</a:t>
              </a:r>
              <a:endParaRPr b="1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83" name="Google Shape;83;p14" title="barra_faturamento"/>
            <p:cNvSpPr/>
            <p:nvPr/>
          </p:nvSpPr>
          <p:spPr>
            <a:xfrm>
              <a:off x="6189875" y="4183817"/>
              <a:ext cx="1800000" cy="203100"/>
            </a:xfrm>
            <a:prstGeom prst="roundRect">
              <a:avLst>
                <a:gd fmla="val 43614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76925" lIns="176925" spcFirstLastPara="1" rIns="176925" wrap="square" tIns="1769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14"/>
          <p:cNvSpPr txBox="1"/>
          <p:nvPr/>
        </p:nvSpPr>
        <p:spPr>
          <a:xfrm>
            <a:off x="3402077" y="3221439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44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{{ses}}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4226512" y="3201923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{{var_ses}}</a:t>
            </a:r>
            <a:endParaRPr b="1" sz="600">
              <a:solidFill>
                <a:srgbClr val="E06666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2717470" y="3201923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{{var_cpl}}</a:t>
            </a:r>
            <a:endParaRPr b="1" sz="600">
              <a:solidFill>
                <a:srgbClr val="E06666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7" name="Google Shape;87;p14"/>
          <p:cNvSpPr txBox="1"/>
          <p:nvPr/>
        </p:nvSpPr>
        <p:spPr>
          <a:xfrm>
            <a:off x="3317672" y="3516875"/>
            <a:ext cx="14769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{{ses_comp}}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1687913" y="3516875"/>
            <a:ext cx="1438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1750810" y="3221439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44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1650864" y="2961078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p/ Lead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3302514" y="2961078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Sessões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1366780" y="26264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{{lead_sem_comp}} 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219100" y="2626457"/>
            <a:ext cx="18732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{{inv_sem_comp}}</a:t>
            </a:r>
            <a:r>
              <a:rPr lang="pt-BR" sz="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8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263225" y="2319003"/>
            <a:ext cx="2079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16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{{lead_sem}}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2325707" y="2272337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{{var_lead_sem}}</a:t>
            </a:r>
            <a:endParaRPr b="1" sz="7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3035853" y="2319935"/>
            <a:ext cx="224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{{inv_sem}}</a:t>
            </a:r>
            <a:endParaRPr b="1" sz="17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4466417" y="2296760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{{var_inv_sem}}</a:t>
            </a:r>
            <a:endParaRPr b="1" sz="6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45270" y="20184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Lead 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3202482" y="2018400"/>
            <a:ext cx="19155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Investimento  </a:t>
            </a:r>
            <a:r>
              <a:rPr lang="pt-BR" sz="12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{{freq}}</a:t>
            </a:r>
            <a:endParaRPr sz="12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4256434" y="4089687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{{var_lps}}</a:t>
            </a:r>
            <a:endParaRPr b="1" sz="600">
              <a:solidFill>
                <a:srgbClr val="4ED3A5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2650833" y="4089687"/>
            <a:ext cx="911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{{var_cps}}</a:t>
            </a:r>
            <a:endParaRPr b="1" sz="600">
              <a:solidFill>
                <a:srgbClr val="E06666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3318901" y="4409493"/>
            <a:ext cx="14769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{{lps_comp}}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1687904" y="4409493"/>
            <a:ext cx="1438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{{cps_comp}}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3401212" y="4109657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44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{{lps}}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1751637" y="4109657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440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{{cps}}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650855" y="3851196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p/ Sessões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3302505" y="3851196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Taxa de Conversão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13236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09" name="Google Shape;109;p14"/>
          <p:cNvSpPr txBox="1"/>
          <p:nvPr/>
        </p:nvSpPr>
        <p:spPr>
          <a:xfrm>
            <a:off x="13236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/>
        </p:nvSpPr>
        <p:spPr>
          <a:xfrm>
            <a:off x="2997600" y="878003"/>
            <a:ext cx="31488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Nesta seção apresentamos os resultados em Meta Ads (Facebook &amp; Instagram)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15" name="Google Shape;115;p15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/>
          <p:nvPr/>
        </p:nvSpPr>
        <p:spPr>
          <a:xfrm>
            <a:off x="612000" y="1262050"/>
            <a:ext cx="79200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   Facebook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pSp>
        <p:nvGrpSpPr>
          <p:cNvPr id="118" name="Google Shape;118;p15"/>
          <p:cNvGrpSpPr/>
          <p:nvPr/>
        </p:nvGrpSpPr>
        <p:grpSpPr>
          <a:xfrm>
            <a:off x="570572" y="1425830"/>
            <a:ext cx="2243700" cy="811160"/>
            <a:chOff x="858950" y="1466675"/>
            <a:chExt cx="2243700" cy="811160"/>
          </a:xfrm>
        </p:grpSpPr>
        <p:sp>
          <p:nvSpPr>
            <p:cNvPr id="119" name="Google Shape;119;p15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Número de Leads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20" name="Google Shape;120;p15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{{lead_face}}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{{lead_face_comp}} 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22" name="Google Shape;122;p15"/>
          <p:cNvGrpSpPr/>
          <p:nvPr/>
        </p:nvGrpSpPr>
        <p:grpSpPr>
          <a:xfrm>
            <a:off x="2303074" y="1425830"/>
            <a:ext cx="2243700" cy="811160"/>
            <a:chOff x="3289350" y="1321450"/>
            <a:chExt cx="2243700" cy="811160"/>
          </a:xfrm>
        </p:grpSpPr>
        <p:sp>
          <p:nvSpPr>
            <p:cNvPr id="123" name="Google Shape;123;p15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Investido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24" name="Google Shape;124;p15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{{inv_face}}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25" name="Google Shape;125;p15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{{inv_face_comp}}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pic>
        <p:nvPicPr>
          <p:cNvPr id="126" name="Google Shape;12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8713" y="439958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5"/>
          <p:cNvSpPr txBox="1"/>
          <p:nvPr/>
        </p:nvSpPr>
        <p:spPr>
          <a:xfrm>
            <a:off x="5472676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p/ Lead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5572726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{{cpl_face}}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5472675" y="2016194"/>
            <a:ext cx="15099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{{cpl_face_comp}}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aphicFrame>
        <p:nvGraphicFramePr>
          <p:cNvPr descr="TabelaCampanhasMeta" id="130" name="Google Shape;130;p15" title="TabelaCampanhasMeta"/>
          <p:cNvGraphicFramePr/>
          <p:nvPr/>
        </p:nvGraphicFramePr>
        <p:xfrm>
          <a:off x="952488" y="268204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{81B916B1-D175-4A29-812E-C6872111144B}</a:tableStyleId>
              </a:tblPr>
              <a:tblGrid>
                <a:gridCol w="2579175"/>
                <a:gridCol w="983800"/>
                <a:gridCol w="921625"/>
                <a:gridCol w="859125"/>
                <a:gridCol w="949375"/>
                <a:gridCol w="945925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Anúncio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Leads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Custo por Lead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Investido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 de Conversão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Impressões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{{nome_adf1}} 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{{nome_adf2}}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{{lead_adf2}}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{{nome_adf3}}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57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{{nome_adf4}}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indent="0" lvl="0" marL="323999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55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{{nome_adf5}}</a:t>
                      </a:r>
                      <a:endParaRPr sz="55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{{lead_adf5}}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{{cpl_adf5}}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{{lpi_adf5}}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{{imp_adf5}}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31" name="Google Shape;131;p15"/>
          <p:cNvSpPr txBox="1"/>
          <p:nvPr/>
        </p:nvSpPr>
        <p:spPr>
          <a:xfrm>
            <a:off x="4245374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Impressões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4345424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{{imp_face}}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3" name="Google Shape;133;p15"/>
          <p:cNvSpPr txBox="1"/>
          <p:nvPr/>
        </p:nvSpPr>
        <p:spPr>
          <a:xfrm>
            <a:off x="4345424" y="2016194"/>
            <a:ext cx="1309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{{imp_face_comp}}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4" name="Google Shape;134;p15"/>
          <p:cNvSpPr txBox="1"/>
          <p:nvPr/>
        </p:nvSpPr>
        <p:spPr>
          <a:xfrm>
            <a:off x="1590660" y="1699611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{{var_lead_face}}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3838913" y="1692832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36" name="Google Shape;136;p15"/>
          <p:cNvSpPr txBox="1"/>
          <p:nvPr/>
        </p:nvSpPr>
        <p:spPr>
          <a:xfrm>
            <a:off x="5021464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{{var_imp_face}}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37" name="Google Shape;137;p15"/>
          <p:cNvSpPr txBox="1"/>
          <p:nvPr/>
        </p:nvSpPr>
        <p:spPr>
          <a:xfrm>
            <a:off x="6699978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Taxa de Conversão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8" name="Google Shape;138;p15"/>
          <p:cNvSpPr txBox="1"/>
          <p:nvPr/>
        </p:nvSpPr>
        <p:spPr>
          <a:xfrm>
            <a:off x="6800028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{{lpi_face}}</a:t>
            </a:r>
            <a:endParaRPr b="1" sz="1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6747523" y="2016194"/>
            <a:ext cx="1414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{{lpi_face_comp}}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b="1"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6379695" y="1699597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{{var_cpl_face}}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41" name="Google Shape;141;p15"/>
          <p:cNvSpPr txBox="1"/>
          <p:nvPr/>
        </p:nvSpPr>
        <p:spPr>
          <a:xfrm>
            <a:off x="7543031" y="1699591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{{var_lpi_face}}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42" name="Google Shape;142;p15"/>
          <p:cNvSpPr txBox="1"/>
          <p:nvPr/>
        </p:nvSpPr>
        <p:spPr>
          <a:xfrm>
            <a:off x="3381900" y="2283413"/>
            <a:ext cx="23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Anúncios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143" name="Google Shape;143;p15"/>
          <p:cNvCxnSpPr/>
          <p:nvPr/>
        </p:nvCxnSpPr>
        <p:spPr>
          <a:xfrm>
            <a:off x="952500" y="2458763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5"/>
          <p:cNvCxnSpPr/>
          <p:nvPr/>
        </p:nvCxnSpPr>
        <p:spPr>
          <a:xfrm>
            <a:off x="5743500" y="2446525"/>
            <a:ext cx="2448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img_adf1" id="145" name="Google Shape;145;p15" title="img_adf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108699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2" id="146" name="Google Shape;146;p15" title="img_adf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47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3" id="147" name="Google Shape;147;p15" title="img_adf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383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4" id="148" name="Google Shape;148;p15" title="img_adf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194412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adf5" id="149" name="Google Shape;149;p15" title="img_adf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2503" y="4560112"/>
            <a:ext cx="360000" cy="3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5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/>
          <p:nvPr/>
        </p:nvSpPr>
        <p:spPr>
          <a:xfrm>
            <a:off x="612450" y="1262075"/>
            <a:ext cx="79191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5559225" y="1723600"/>
            <a:ext cx="1489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6504203" y="1699597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{{var_cpl_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2832150" y="878013"/>
            <a:ext cx="3479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Exibe desempenho no ecossistema Google, incluindo anúncios na Rede de Pesquisa, Display e YouTube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60" name="Google Shape;160;p16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Google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62" name="Google Shape;16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0056" y="439963"/>
            <a:ext cx="360000" cy="360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descr="TabelaCampanhasGoogle" id="163" name="Google Shape;163;p16" title="TabelaCampanhasGoogle"/>
          <p:cNvGraphicFramePr/>
          <p:nvPr/>
        </p:nvGraphicFramePr>
        <p:xfrm>
          <a:off x="952500" y="26820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{81B916B1-D175-4A29-812E-C6872111144B}</a:tableStyleId>
              </a:tblPr>
              <a:tblGrid>
                <a:gridCol w="2610525"/>
                <a:gridCol w="980600"/>
                <a:gridCol w="928900"/>
                <a:gridCol w="865900"/>
                <a:gridCol w="956850"/>
                <a:gridCol w="896225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Anúncio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Leads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Custo por Lead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Valor Investido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8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 de Conversão</a:t>
                      </a:r>
                      <a:endParaRPr b="1" sz="8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Impressões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{{nome_adg1}}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{{lead_adg1}}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{{cpl_adg1}}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{{inv_adg1}}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{{lpi_adg1}}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{{imp_adg1}}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{{nome_adg2}}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{{lead_adg2}}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{{cpl_adg2}}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{{inv_adg2}}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{{lpi_adg2}}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{{imp_adg2}}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{{nome_adg3}}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{{lead_adg3}}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{{cpl_adg3}}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{{inv_adg3}}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{{lpi_adg3}}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{{nome_adg4}}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{{lead_adg4}}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{{cpl_adg4}}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{{inv_adg4}}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{{lpi_adg4}}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3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{{nome_adg5}}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{{lead_adg5}}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{{cpl_adg5}}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{{inv_adg5}}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{{lpi_adg5}}</a:t>
                      </a:r>
                      <a:endParaRPr b="1" sz="700">
                        <a:solidFill>
                          <a:schemeClr val="lt1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{{imp_adg5}}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64" name="Google Shape;164;p16"/>
          <p:cNvSpPr txBox="1"/>
          <p:nvPr/>
        </p:nvSpPr>
        <p:spPr>
          <a:xfrm>
            <a:off x="3348000" y="2283413"/>
            <a:ext cx="2448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Campanhas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165" name="Google Shape;165;p16"/>
          <p:cNvCxnSpPr/>
          <p:nvPr/>
        </p:nvCxnSpPr>
        <p:spPr>
          <a:xfrm>
            <a:off x="952500" y="2458763"/>
            <a:ext cx="2376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6"/>
          <p:cNvCxnSpPr/>
          <p:nvPr/>
        </p:nvCxnSpPr>
        <p:spPr>
          <a:xfrm>
            <a:off x="5815500" y="2458775"/>
            <a:ext cx="2376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7" name="Google Shape;167;p16"/>
          <p:cNvGrpSpPr/>
          <p:nvPr/>
        </p:nvGrpSpPr>
        <p:grpSpPr>
          <a:xfrm>
            <a:off x="570572" y="1425830"/>
            <a:ext cx="2243700" cy="811160"/>
            <a:chOff x="858950" y="1466675"/>
            <a:chExt cx="2243700" cy="811160"/>
          </a:xfrm>
        </p:grpSpPr>
        <p:sp>
          <p:nvSpPr>
            <p:cNvPr id="168" name="Google Shape;168;p16"/>
            <p:cNvSpPr txBox="1"/>
            <p:nvPr/>
          </p:nvSpPr>
          <p:spPr>
            <a:xfrm>
              <a:off x="910100" y="1466675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Número de Leads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69" name="Google Shape;169;p16"/>
            <p:cNvSpPr txBox="1"/>
            <p:nvPr/>
          </p:nvSpPr>
          <p:spPr>
            <a:xfrm>
              <a:off x="858950" y="1768213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{{lead_goog}}</a:t>
              </a:r>
              <a:endParaRPr b="1" baseline="30000" sz="18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70" name="Google Shape;170;p16"/>
            <p:cNvSpPr txBox="1"/>
            <p:nvPr/>
          </p:nvSpPr>
          <p:spPr>
            <a:xfrm>
              <a:off x="1044200" y="2074735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{{lead_goog_comp}}  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2303074" y="1425830"/>
            <a:ext cx="2243700" cy="811160"/>
            <a:chOff x="3289350" y="1321450"/>
            <a:chExt cx="2243700" cy="811160"/>
          </a:xfrm>
        </p:grpSpPr>
        <p:sp>
          <p:nvSpPr>
            <p:cNvPr id="172" name="Google Shape;172;p16"/>
            <p:cNvSpPr txBox="1"/>
            <p:nvPr/>
          </p:nvSpPr>
          <p:spPr>
            <a:xfrm>
              <a:off x="3340500" y="1321450"/>
              <a:ext cx="21414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Valor Investido</a:t>
              </a:r>
              <a:endParaRPr b="1" sz="11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73" name="Google Shape;173;p16"/>
            <p:cNvSpPr txBox="1"/>
            <p:nvPr/>
          </p:nvSpPr>
          <p:spPr>
            <a:xfrm>
              <a:off x="3289350" y="1622988"/>
              <a:ext cx="2243700" cy="35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251999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goog</a:t>
              </a:r>
              <a:r>
                <a:rPr b="1" lang="pt-BR" sz="16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}}</a:t>
              </a:r>
              <a:endParaRPr b="1" baseline="30000" sz="1800">
                <a:solidFill>
                  <a:srgbClr val="E06666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3474600" y="1929510"/>
              <a:ext cx="1873200" cy="2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{{inv_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goog</a:t>
              </a:r>
              <a:r>
                <a:rPr b="1"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_comp}}</a:t>
              </a:r>
              <a:r>
                <a:rPr lang="pt-BR"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 no período anterior</a:t>
              </a:r>
              <a:endParaRPr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endParaRPr>
            </a:p>
          </p:txBody>
        </p:sp>
      </p:grpSp>
      <p:sp>
        <p:nvSpPr>
          <p:cNvPr id="175" name="Google Shape;175;p16"/>
          <p:cNvSpPr txBox="1"/>
          <p:nvPr/>
        </p:nvSpPr>
        <p:spPr>
          <a:xfrm>
            <a:off x="5548876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Custo p/ Lead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6" name="Google Shape;176;p16"/>
          <p:cNvSpPr txBox="1"/>
          <p:nvPr/>
        </p:nvSpPr>
        <p:spPr>
          <a:xfrm>
            <a:off x="5577975" y="2009450"/>
            <a:ext cx="14517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{{cpl_goog_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comp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7" name="Google Shape;177;p16"/>
          <p:cNvSpPr txBox="1"/>
          <p:nvPr/>
        </p:nvSpPr>
        <p:spPr>
          <a:xfrm>
            <a:off x="4245374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Impressões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8" name="Google Shape;178;p16"/>
          <p:cNvSpPr txBox="1"/>
          <p:nvPr/>
        </p:nvSpPr>
        <p:spPr>
          <a:xfrm>
            <a:off x="4345424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baseline="30000" sz="1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4345424" y="2009457"/>
            <a:ext cx="1309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{{imp_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_comp}} 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1590660" y="1699611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{{var_lead_goog}}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3838913" y="1692832"/>
            <a:ext cx="91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{{var_inv_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5021464" y="1699588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{{var_imp_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4ED3A5"/>
              </a:solidFill>
            </a:endParaRPr>
          </a:p>
        </p:txBody>
      </p:sp>
      <p:sp>
        <p:nvSpPr>
          <p:cNvPr id="183" name="Google Shape;183;p16"/>
          <p:cNvSpPr txBox="1"/>
          <p:nvPr/>
        </p:nvSpPr>
        <p:spPr>
          <a:xfrm>
            <a:off x="6852378" y="1450253"/>
            <a:ext cx="1509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Taxa de Conversão</a:t>
            </a:r>
            <a:endParaRPr b="1"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4" name="Google Shape;184;p16"/>
          <p:cNvSpPr txBox="1"/>
          <p:nvPr/>
        </p:nvSpPr>
        <p:spPr>
          <a:xfrm>
            <a:off x="6952428" y="1727355"/>
            <a:ext cx="13098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251999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1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1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5" name="Google Shape;185;p16"/>
          <p:cNvSpPr txBox="1"/>
          <p:nvPr/>
        </p:nvSpPr>
        <p:spPr>
          <a:xfrm>
            <a:off x="6899923" y="2009450"/>
            <a:ext cx="14148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{{lpi_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_comp}}</a:t>
            </a:r>
            <a:r>
              <a:rPr lang="pt-BR" sz="7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 no período anterior</a:t>
            </a:r>
            <a:endParaRPr b="1" sz="7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6" name="Google Shape;186;p16"/>
          <p:cNvSpPr txBox="1"/>
          <p:nvPr/>
        </p:nvSpPr>
        <p:spPr>
          <a:xfrm>
            <a:off x="7771631" y="1699591"/>
            <a:ext cx="72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{{var_lpi_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goog</a:t>
            </a:r>
            <a:r>
              <a:rPr b="1" lang="pt-BR" sz="700">
                <a:solidFill>
                  <a:srgbClr val="4ED3A5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}}</a:t>
            </a:r>
            <a:endParaRPr b="1" sz="700">
              <a:solidFill>
                <a:srgbClr val="E06666"/>
              </a:solidFill>
            </a:endParaRPr>
          </a:p>
        </p:txBody>
      </p:sp>
      <p:sp>
        <p:nvSpPr>
          <p:cNvPr id="187" name="Google Shape;187;p16"/>
          <p:cNvSpPr txBox="1"/>
          <p:nvPr/>
        </p:nvSpPr>
        <p:spPr>
          <a:xfrm>
            <a:off x="6528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188" name="Google Shape;188;p16"/>
          <p:cNvSpPr txBox="1"/>
          <p:nvPr/>
        </p:nvSpPr>
        <p:spPr>
          <a:xfrm>
            <a:off x="6528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/>
          <p:nvPr/>
        </p:nvSpPr>
        <p:spPr>
          <a:xfrm>
            <a:off x="1243500" y="1265067"/>
            <a:ext cx="6657000" cy="3780000"/>
          </a:xfrm>
          <a:prstGeom prst="roundRect">
            <a:avLst>
              <a:gd fmla="val 4460" name="adj"/>
            </a:avLst>
          </a:prstGeom>
          <a:solidFill>
            <a:srgbClr val="05030A">
              <a:alpha val="74700"/>
            </a:srgbClr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25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"/>
          <p:cNvSpPr txBox="1"/>
          <p:nvPr/>
        </p:nvSpPr>
        <p:spPr>
          <a:xfrm>
            <a:off x="2832150" y="878013"/>
            <a:ext cx="3479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Exibe o desempenho geral do tráfego de todo o seu negócio.</a:t>
            </a:r>
            <a:endParaRPr sz="10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id="195" name="Google Shape;195;p17" title="Logo Turbo Redond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14988" y="197484"/>
            <a:ext cx="540001" cy="5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7"/>
          <p:cNvSpPr txBox="1"/>
          <p:nvPr/>
        </p:nvSpPr>
        <p:spPr>
          <a:xfrm>
            <a:off x="2832150" y="424403"/>
            <a:ext cx="347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.  Google Analytics 4</a:t>
            </a:r>
            <a:endParaRPr b="1" sz="2500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graphicFrame>
        <p:nvGraphicFramePr>
          <p:cNvPr id="197" name="Google Shape;197;p17"/>
          <p:cNvGraphicFramePr/>
          <p:nvPr/>
        </p:nvGraphicFramePr>
        <p:xfrm>
          <a:off x="1508675" y="280071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{81B916B1-D175-4A29-812E-C6872111144B}</a:tableStyleId>
              </a:tblPr>
              <a:tblGrid>
                <a:gridCol w="2332450"/>
                <a:gridCol w="723025"/>
                <a:gridCol w="767300"/>
                <a:gridCol w="842000"/>
                <a:gridCol w="694575"/>
                <a:gridCol w="767300"/>
              </a:tblGrid>
              <a:tr h="264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Origem do Tráfego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Sessões ↓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Sessões Engajadas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Taxa de Engajamento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Usuários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8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Novos Usuários</a:t>
                      </a:r>
                      <a:endParaRPr b="1" sz="8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76D2">
                        <a:alpha val="40000"/>
                      </a:srgbClr>
                    </a:solidFill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{{canal_ca1}}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: {{desc_ca1}}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{{taxa_eng_ca1}}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{{user_</a:t>
                      </a: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ca1</a:t>
                      </a: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{{new_user_ca1}}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{{canal_ca2}}: 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{{desc_ca2}}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{{ses_ca2}}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76200" marB="76200" marR="152400" marL="1524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{{taxa_eng_ca2}}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76200" marB="76200" marR="152400" marL="1524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{{user_ca2}}</a:t>
                      </a:r>
                      <a:endParaRPr/>
                    </a:p>
                  </a:txBody>
                  <a:tcPr marT="90000" marB="90000" marR="90000" marL="900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{{new_user_ca2}}</a:t>
                      </a:r>
                      <a:endParaRPr/>
                    </a:p>
                  </a:txBody>
                  <a:tcPr marT="76200" marB="76200" marR="152400" marL="15240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{{canal_ca3}}: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{{desc_ca3}}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{{ses_ca3}}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{{taxa_eng_ca3}}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{{user_ca3}}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{{new_user_ca3}}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DADC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{{canal_ca4}}: 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{{desc_ca4}}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{{ses_ca4}}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{{taxa_eng_ca4}}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{{user_ca4}}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{{new_user_ca4}}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  <a:tr h="24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{{canal_ca5}}:</a:t>
                      </a:r>
                      <a:r>
                        <a:rPr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 {{desc_ca5}}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{{ses_ca5}}</a:t>
                      </a:r>
                      <a:endParaRPr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{{ses_eng_ca5}}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rgbClr val="FFFFFF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{{taxa_eng_ca5}}</a:t>
                      </a:r>
                      <a:endParaRPr b="1" sz="700">
                        <a:solidFill>
                          <a:srgbClr val="FFFFFF"/>
                        </a:solidFill>
                        <a:latin typeface="Plus Jakarta Sans"/>
                        <a:ea typeface="Plus Jakarta Sans"/>
                        <a:cs typeface="Plus Jakarta Sans"/>
                        <a:sym typeface="Plus Jakarta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{{user_ca5}}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700">
                          <a:solidFill>
                            <a:schemeClr val="lt1"/>
                          </a:solidFill>
                          <a:latin typeface="Plus Jakarta Sans"/>
                          <a:ea typeface="Plus Jakarta Sans"/>
                          <a:cs typeface="Plus Jakarta Sans"/>
                          <a:sym typeface="Plus Jakarta Sans"/>
                        </a:rPr>
                        <a:t>{{new_user_ca5}}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9D9D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198" name="Google Shape;198;p17"/>
          <p:cNvGrpSpPr/>
          <p:nvPr/>
        </p:nvGrpSpPr>
        <p:grpSpPr>
          <a:xfrm>
            <a:off x="1666747" y="1419560"/>
            <a:ext cx="2243700" cy="811160"/>
            <a:chOff x="1350072" y="1382418"/>
            <a:chExt cx="2243700" cy="811160"/>
          </a:xfrm>
        </p:grpSpPr>
        <p:grpSp>
          <p:nvGrpSpPr>
            <p:cNvPr id="199" name="Google Shape;199;p17"/>
            <p:cNvGrpSpPr/>
            <p:nvPr/>
          </p:nvGrpSpPr>
          <p:grpSpPr>
            <a:xfrm>
              <a:off x="1350072" y="1382418"/>
              <a:ext cx="2243700" cy="811160"/>
              <a:chOff x="858950" y="1466675"/>
              <a:chExt cx="2243700" cy="811160"/>
            </a:xfrm>
          </p:grpSpPr>
          <p:sp>
            <p:nvSpPr>
              <p:cNvPr id="200" name="Google Shape;200;p17"/>
              <p:cNvSpPr txBox="1"/>
              <p:nvPr/>
            </p:nvSpPr>
            <p:spPr>
              <a:xfrm>
                <a:off x="910100" y="1466675"/>
                <a:ext cx="21414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1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Sessões</a:t>
                </a:r>
                <a:endParaRPr b="1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01" name="Google Shape;201;p17"/>
              <p:cNvSpPr txBox="1"/>
              <p:nvPr/>
            </p:nvSpPr>
            <p:spPr>
              <a:xfrm>
                <a:off x="858950" y="1768213"/>
                <a:ext cx="22437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251999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6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{{ses}}</a:t>
                </a:r>
                <a:endParaRPr b="1" baseline="30000" sz="18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02" name="Google Shape;202;p17"/>
              <p:cNvSpPr txBox="1"/>
              <p:nvPr/>
            </p:nvSpPr>
            <p:spPr>
              <a:xfrm>
                <a:off x="1044200" y="2074735"/>
                <a:ext cx="18732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{{ses_comp}}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sp>
          <p:nvSpPr>
            <p:cNvPr descr="var_ses_ga" id="203" name="Google Shape;203;p17" title="var_ses_ga"/>
            <p:cNvSpPr txBox="1"/>
            <p:nvPr/>
          </p:nvSpPr>
          <p:spPr>
            <a:xfrm>
              <a:off x="2522560" y="1656198"/>
              <a:ext cx="911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rgbClr val="4ED3A5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{{var_ses}}</a:t>
              </a:r>
              <a:endParaRPr b="1" sz="700">
                <a:solidFill>
                  <a:srgbClr val="4ED3A5"/>
                </a:solidFill>
              </a:endParaRPr>
            </a:p>
          </p:txBody>
        </p:sp>
      </p:grpSp>
      <p:sp>
        <p:nvSpPr>
          <p:cNvPr id="204" name="Google Shape;204;p17"/>
          <p:cNvSpPr txBox="1"/>
          <p:nvPr/>
        </p:nvSpPr>
        <p:spPr>
          <a:xfrm>
            <a:off x="3090150" y="2287904"/>
            <a:ext cx="2963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Canais de Tráfego em Destaque</a:t>
            </a:r>
            <a:endParaRPr b="1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cxnSp>
        <p:nvCxnSpPr>
          <p:cNvPr id="205" name="Google Shape;205;p17"/>
          <p:cNvCxnSpPr/>
          <p:nvPr/>
        </p:nvCxnSpPr>
        <p:spPr>
          <a:xfrm>
            <a:off x="1508675" y="2449542"/>
            <a:ext cx="1512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17"/>
          <p:cNvCxnSpPr/>
          <p:nvPr/>
        </p:nvCxnSpPr>
        <p:spPr>
          <a:xfrm>
            <a:off x="6123325" y="2463267"/>
            <a:ext cx="1512000" cy="1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7" name="Google Shape;2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5785" y="451518"/>
            <a:ext cx="360000" cy="36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17"/>
          <p:cNvGrpSpPr/>
          <p:nvPr/>
        </p:nvGrpSpPr>
        <p:grpSpPr>
          <a:xfrm>
            <a:off x="3373947" y="1419560"/>
            <a:ext cx="2243700" cy="811160"/>
            <a:chOff x="3375722" y="1450718"/>
            <a:chExt cx="2243700" cy="811160"/>
          </a:xfrm>
        </p:grpSpPr>
        <p:grpSp>
          <p:nvGrpSpPr>
            <p:cNvPr id="209" name="Google Shape;209;p17"/>
            <p:cNvGrpSpPr/>
            <p:nvPr/>
          </p:nvGrpSpPr>
          <p:grpSpPr>
            <a:xfrm>
              <a:off x="3375722" y="1450718"/>
              <a:ext cx="2243700" cy="811160"/>
              <a:chOff x="858950" y="1466675"/>
              <a:chExt cx="2243700" cy="811160"/>
            </a:xfrm>
          </p:grpSpPr>
          <p:sp>
            <p:nvSpPr>
              <p:cNvPr id="210" name="Google Shape;210;p17"/>
              <p:cNvSpPr txBox="1"/>
              <p:nvPr/>
            </p:nvSpPr>
            <p:spPr>
              <a:xfrm>
                <a:off x="910100" y="1466675"/>
                <a:ext cx="21414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1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Usuários</a:t>
                </a:r>
                <a:endParaRPr b="1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11" name="Google Shape;211;p17"/>
              <p:cNvSpPr txBox="1"/>
              <p:nvPr/>
            </p:nvSpPr>
            <p:spPr>
              <a:xfrm>
                <a:off x="858950" y="1768213"/>
                <a:ext cx="22437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251999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6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{{user_ga}}</a:t>
                </a:r>
                <a:endParaRPr b="1" baseline="30000" sz="18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12" name="Google Shape;212;p17"/>
              <p:cNvSpPr txBox="1"/>
              <p:nvPr/>
            </p:nvSpPr>
            <p:spPr>
              <a:xfrm>
                <a:off x="1044200" y="2074735"/>
                <a:ext cx="18732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{{user_ga_comp}}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sp>
          <p:nvSpPr>
            <p:cNvPr descr="var_ses_ga" id="213" name="Google Shape;213;p17" title="var_ses_ga"/>
            <p:cNvSpPr txBox="1"/>
            <p:nvPr/>
          </p:nvSpPr>
          <p:spPr>
            <a:xfrm>
              <a:off x="4548210" y="1724498"/>
              <a:ext cx="911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rgbClr val="4ED3A5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{{var_user_ga}}</a:t>
              </a:r>
              <a:endParaRPr b="1" sz="700">
                <a:solidFill>
                  <a:srgbClr val="4ED3A5"/>
                </a:solidFill>
              </a:endParaRPr>
            </a:p>
          </p:txBody>
        </p:sp>
      </p:grpSp>
      <p:grpSp>
        <p:nvGrpSpPr>
          <p:cNvPr id="214" name="Google Shape;214;p17"/>
          <p:cNvGrpSpPr/>
          <p:nvPr/>
        </p:nvGrpSpPr>
        <p:grpSpPr>
          <a:xfrm>
            <a:off x="5081147" y="1419560"/>
            <a:ext cx="2243700" cy="811160"/>
            <a:chOff x="5374072" y="1450718"/>
            <a:chExt cx="2243700" cy="811160"/>
          </a:xfrm>
        </p:grpSpPr>
        <p:grpSp>
          <p:nvGrpSpPr>
            <p:cNvPr id="215" name="Google Shape;215;p17"/>
            <p:cNvGrpSpPr/>
            <p:nvPr/>
          </p:nvGrpSpPr>
          <p:grpSpPr>
            <a:xfrm>
              <a:off x="5374072" y="1450718"/>
              <a:ext cx="2243700" cy="811160"/>
              <a:chOff x="858950" y="1466675"/>
              <a:chExt cx="2243700" cy="811160"/>
            </a:xfrm>
          </p:grpSpPr>
          <p:sp>
            <p:nvSpPr>
              <p:cNvPr id="216" name="Google Shape;216;p17"/>
              <p:cNvSpPr txBox="1"/>
              <p:nvPr/>
            </p:nvSpPr>
            <p:spPr>
              <a:xfrm>
                <a:off x="910100" y="1466675"/>
                <a:ext cx="21414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1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Novos Usuários</a:t>
                </a:r>
                <a:endParaRPr b="1" sz="11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17" name="Google Shape;217;p17"/>
              <p:cNvSpPr txBox="1"/>
              <p:nvPr/>
            </p:nvSpPr>
            <p:spPr>
              <a:xfrm>
                <a:off x="858950" y="1768213"/>
                <a:ext cx="2243700" cy="35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251999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16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{{new_user_ga}}</a:t>
                </a:r>
                <a:endParaRPr b="1" baseline="30000" sz="18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  <p:sp>
            <p:nvSpPr>
              <p:cNvPr id="218" name="Google Shape;218;p17"/>
              <p:cNvSpPr txBox="1"/>
              <p:nvPr/>
            </p:nvSpPr>
            <p:spPr>
              <a:xfrm>
                <a:off x="1044200" y="2074735"/>
                <a:ext cx="1873200" cy="20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{{new_user_ga_comp}}</a:t>
                </a:r>
                <a:r>
                  <a:rPr b="1"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</a:t>
                </a:r>
                <a:r>
                  <a:rPr lang="pt-BR" sz="700">
                    <a:solidFill>
                      <a:schemeClr val="lt1"/>
                    </a:solidFill>
                    <a:latin typeface="Plus Jakarta Sans"/>
                    <a:ea typeface="Plus Jakarta Sans"/>
                    <a:cs typeface="Plus Jakarta Sans"/>
                    <a:sym typeface="Plus Jakarta Sans"/>
                  </a:rPr>
                  <a:t> no período anterior</a:t>
                </a:r>
                <a:endParaRPr sz="700">
                  <a:solidFill>
                    <a:schemeClr val="lt1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endParaRPr>
              </a:p>
            </p:txBody>
          </p:sp>
        </p:grpSp>
        <p:sp>
          <p:nvSpPr>
            <p:cNvPr descr="var_ses_ga" id="219" name="Google Shape;219;p17" title="var_ses_ga"/>
            <p:cNvSpPr txBox="1"/>
            <p:nvPr/>
          </p:nvSpPr>
          <p:spPr>
            <a:xfrm>
              <a:off x="6546560" y="1724498"/>
              <a:ext cx="911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700">
                  <a:solidFill>
                    <a:srgbClr val="4ED3A5"/>
                  </a:solidFill>
                  <a:latin typeface="Plus Jakarta Sans"/>
                  <a:ea typeface="Plus Jakarta Sans"/>
                  <a:cs typeface="Plus Jakarta Sans"/>
                  <a:sym typeface="Plus Jakarta Sans"/>
                </a:rPr>
                <a:t>{{var_new_user_ga}}</a:t>
              </a:r>
              <a:endParaRPr b="1" sz="700">
                <a:solidFill>
                  <a:srgbClr val="4ED3A5"/>
                </a:solidFill>
              </a:endParaRPr>
            </a:p>
          </p:txBody>
        </p:sp>
      </p:grpSp>
      <p:sp>
        <p:nvSpPr>
          <p:cNvPr id="220" name="Google Shape;220;p17"/>
          <p:cNvSpPr txBox="1"/>
          <p:nvPr/>
        </p:nvSpPr>
        <p:spPr>
          <a:xfrm>
            <a:off x="1262400" y="500096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Analisado: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{{periodo}}</a:t>
            </a:r>
            <a:endParaRPr sz="8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1262400" y="808600"/>
            <a:ext cx="160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Período Comparado:</a:t>
            </a:r>
            <a:endParaRPr b="1"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FFFFFF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{{periodo_comp}}</a:t>
            </a:r>
            <a:endParaRPr sz="900">
              <a:solidFill>
                <a:srgbClr val="FFFFFF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